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9" r:id="rId13"/>
    <p:sldId id="319" r:id="rId14"/>
    <p:sldId id="321" r:id="rId15"/>
    <p:sldId id="326" r:id="rId16"/>
    <p:sldId id="333" r:id="rId17"/>
    <p:sldId id="328" r:id="rId18"/>
    <p:sldId id="330" r:id="rId19"/>
    <p:sldId id="268" r:id="rId20"/>
    <p:sldId id="271" r:id="rId21"/>
    <p:sldId id="317" r:id="rId22"/>
    <p:sldId id="334" r:id="rId23"/>
    <p:sldId id="327"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883" autoAdjust="0"/>
  </p:normalViewPr>
  <p:slideViewPr>
    <p:cSldViewPr snapToGrid="0">
      <p:cViewPr>
        <p:scale>
          <a:sx n="63" d="100"/>
          <a:sy n="63" d="100"/>
        </p:scale>
        <p:origin x="804" y="3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graphed the correlation between the number of charging stations as compared to the wealthiest zip codes, we found that one does not necessarily correspond with the other, as can be seen in the varying numbers of our chart shown.</a:t>
            </a:r>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a bar chart showing highest Per Capita Income Zip Codes vs their Per Capita Charging Stations (%) </a:t>
            </a:r>
            <a:r>
              <a:rPr lang="en-US" sz="1800" dirty="0">
                <a:solidFill>
                  <a:srgbClr val="1F2328"/>
                </a:solidFill>
                <a:effectLst/>
                <a:latin typeface="Segoe UI" panose="020B0502040204020203" pitchFamily="34" charset="0"/>
                <a:ea typeface="Calibri" panose="020F0502020204030204" pitchFamily="34" charset="0"/>
              </a:rPr>
              <a:t>There was no particular correlation noticeable. 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14</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290631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*average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or </a:t>
            </a:r>
            <a:r>
              <a:rPr lang="en-US" sz="1800" dirty="0">
                <a:solidFill>
                  <a:srgbClr val="1F2328"/>
                </a:solidFill>
                <a:effectLst/>
                <a:highlight>
                  <a:srgbClr val="FFFF00"/>
                </a:highlight>
                <a:latin typeface="Segoe UI" panose="020B0502040204020203" pitchFamily="34" charset="0"/>
                <a:ea typeface="Calibri" panose="020F0502020204030204" pitchFamily="34" charset="0"/>
              </a:rPr>
              <a:t>(…..?)</a:t>
            </a:r>
            <a:r>
              <a:rPr lang="en-US" sz="1800" dirty="0">
                <a:solidFill>
                  <a:srgbClr val="1F2328"/>
                </a:solidFill>
                <a:effectLst/>
                <a:latin typeface="Segoe UI" panose="020B0502040204020203"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20</a:t>
            </a:fld>
            <a:endParaRPr lang="en-US" dirty="0"/>
          </a:p>
        </p:txBody>
      </p:sp>
    </p:spTree>
    <p:extLst>
      <p:ext uri="{BB962C8B-B14F-4D97-AF65-F5344CB8AC3E}">
        <p14:creationId xmlns:p14="http://schemas.microsoft.com/office/powerpoint/2010/main" val="1638093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BE ADDED</a:t>
            </a:r>
            <a:endParaRPr lang="en-US" dirty="0"/>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Population OLD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BE ADDED</a:t>
            </a:r>
            <a:endParaRPr lang="en-US" dirty="0"/>
          </a:p>
        </p:txBody>
      </p:sp>
      <p:pic>
        <p:nvPicPr>
          <p:cNvPr id="5" name="Picture 4">
            <a:extLst>
              <a:ext uri="{FF2B5EF4-FFF2-40B4-BE49-F238E27FC236}">
                <a16:creationId xmlns:a16="http://schemas.microsoft.com/office/drawing/2014/main" id="{781A310A-6B32-BFBB-AE75-BCD72A9E86CA}"/>
              </a:ext>
            </a:extLst>
          </p:cNvPr>
          <p:cNvPicPr>
            <a:picLocks noChangeAspect="1"/>
          </p:cNvPicPr>
          <p:nvPr/>
        </p:nvPicPr>
        <p:blipFill>
          <a:blip r:embed="rId2"/>
          <a:stretch>
            <a:fillRect/>
          </a:stretch>
        </p:blipFill>
        <p:spPr>
          <a:xfrm>
            <a:off x="1073238" y="1535639"/>
            <a:ext cx="6687130" cy="4845745"/>
          </a:xfrm>
          <a:prstGeom prst="rect">
            <a:avLst/>
          </a:prstGeom>
        </p:spPr>
      </p:pic>
    </p:spTree>
    <p:extLst>
      <p:ext uri="{BB962C8B-B14F-4D97-AF65-F5344CB8AC3E}">
        <p14:creationId xmlns:p14="http://schemas.microsoft.com/office/powerpoint/2010/main" val="398314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14</a:t>
            </a:fld>
            <a:endParaRPr lang="en-US" dirty="0">
              <a:solidFill>
                <a:schemeClr val="tx1">
                  <a:lumMod val="65000"/>
                  <a:lumOff val="35000"/>
                </a:schemeClr>
              </a:solidFill>
            </a:endParaRPr>
          </a:p>
        </p:txBody>
      </p:sp>
      <p:pic>
        <p:nvPicPr>
          <p:cNvPr id="17" name="Picture 16">
            <a:extLst>
              <a:ext uri="{FF2B5EF4-FFF2-40B4-BE49-F238E27FC236}">
                <a16:creationId xmlns:a16="http://schemas.microsoft.com/office/drawing/2014/main" id="{57A1927D-975D-090F-0259-E9656542FB78}"/>
              </a:ext>
            </a:extLst>
          </p:cNvPr>
          <p:cNvPicPr>
            <a:picLocks noChangeAspect="1"/>
          </p:cNvPicPr>
          <p:nvPr/>
        </p:nvPicPr>
        <p:blipFill>
          <a:blip r:embed="rId3"/>
          <a:stretch>
            <a:fillRect/>
          </a:stretch>
        </p:blipFill>
        <p:spPr>
          <a:xfrm>
            <a:off x="1162072" y="1502405"/>
            <a:ext cx="6420331" cy="4838705"/>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POINT</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POINT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Charging Stations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20</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6AC4D0E4-FCA3-1FDA-FE13-5152F147C469}"/>
              </a:ext>
            </a:extLst>
          </p:cNvPr>
          <p:cNvPicPr>
            <a:picLocks noChangeAspect="1"/>
          </p:cNvPicPr>
          <p:nvPr/>
        </p:nvPicPr>
        <p:blipFill>
          <a:blip r:embed="rId3"/>
          <a:stretch>
            <a:fillRect/>
          </a:stretch>
        </p:blipFill>
        <p:spPr>
          <a:xfrm>
            <a:off x="1047596" y="1415993"/>
            <a:ext cx="6941372" cy="5054969"/>
          </a:xfrm>
          <a:prstGeom prst="rect">
            <a:avLst/>
          </a:prstGeom>
        </p:spPr>
      </p:pic>
    </p:spTree>
    <p:extLst>
      <p:ext uri="{BB962C8B-B14F-4D97-AF65-F5344CB8AC3E}">
        <p14:creationId xmlns:p14="http://schemas.microsoft.com/office/powerpoint/2010/main" val="125488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345EADA8-1F48-82F5-D572-ED94D6C8AC39}"/>
              </a:ext>
            </a:extLst>
          </p:cNvPr>
          <p:cNvPicPr>
            <a:picLocks noChangeAspect="1"/>
          </p:cNvPicPr>
          <p:nvPr/>
        </p:nvPicPr>
        <p:blipFill>
          <a:blip r:embed="rId3"/>
          <a:stretch>
            <a:fillRect/>
          </a:stretch>
        </p:blipFill>
        <p:spPr>
          <a:xfrm>
            <a:off x="876223" y="1559184"/>
            <a:ext cx="6324754" cy="479716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Analysis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Comparative analysis</a:t>
            </a:r>
          </a:p>
          <a:p>
            <a:r>
              <a:rPr lang="en-US" dirty="0"/>
              <a:t>Per capita medians</a:t>
            </a:r>
          </a:p>
          <a:p>
            <a:r>
              <a:rPr lang="en-US" dirty="0"/>
              <a:t>Linear regression</a:t>
            </a:r>
          </a:p>
          <a:p>
            <a:r>
              <a:rPr lang="en-US" dirty="0"/>
              <a:t>T-Test</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062164"/>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59468" y="2555875"/>
            <a:ext cx="4953000" cy="3159125"/>
          </a:xfrm>
        </p:spPr>
        <p:txBody>
          <a:bodyPr vert="horz" lIns="91440" tIns="45720" rIns="91440" bIns="45720" rtlCol="0" anchor="t">
            <a:normAutofit/>
          </a:bodyPr>
          <a:lstStyle/>
          <a:p>
            <a:r>
              <a:rPr lang="en-ZA" dirty="0"/>
              <a:t>TO BE WRITTEN</a:t>
            </a:r>
            <a:endParaRPr lang="en-ZA" noProof="1"/>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1637</TotalTime>
  <Words>2143</Words>
  <Application>Microsoft Office PowerPoint</Application>
  <PresentationFormat>Widescreen</PresentationFormat>
  <Paragraphs>186</Paragraphs>
  <Slides>25</Slides>
  <Notes>12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Top Zip Codes for EV Ownership</vt:lpstr>
      <vt:lpstr>Ownership by County</vt:lpstr>
      <vt:lpstr>Ownership by City</vt:lpstr>
      <vt:lpstr>Ownership by Population OLD</vt:lpstr>
      <vt:lpstr>Section Two</vt:lpstr>
      <vt:lpstr>EV Make by Median Per Capita Income</vt:lpstr>
      <vt:lpstr>Make by Median Income (cont.)</vt:lpstr>
      <vt:lpstr>BEV and PHEV Ownership</vt:lpstr>
      <vt:lpstr>Ownership by Income</vt:lpstr>
      <vt:lpstr>Income and Type - Notes</vt:lpstr>
      <vt:lpstr>Section Three</vt:lpstr>
      <vt:lpstr>Ownership by Charging Stations</vt:lpstr>
      <vt:lpstr>Charging Stations by Zip Code</vt:lpstr>
      <vt:lpstr>Charging Stations by Wealthy Zip Codes</vt:lpstr>
      <vt:lpstr>Income vs. Charging Stations Per Capita</vt:lpstr>
      <vt:lpstr>Charging Station Analysis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6</cp:revision>
  <dcterms:created xsi:type="dcterms:W3CDTF">2024-01-15T20:22:32Z</dcterms:created>
  <dcterms:modified xsi:type="dcterms:W3CDTF">2024-01-18T18:44:28Z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